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Nanum Gothic Coding" panose="020B0600000101010101" charset="-127"/>
      <p:regular r:id="rId11"/>
    </p:embeddedFont>
    <p:embeddedFont>
      <p:font typeface="Nanum Gothic Coding Bold" panose="020B0600000101010101" charset="-127"/>
      <p:regular r:id="rId12"/>
    </p:embeddedFont>
    <p:embeddedFont>
      <p:font typeface="TDTD서울로" panose="020B0600000101010101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gif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3.gif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3.gif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3.gif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3.gif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3.gif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3.gif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3.gif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4898" y="-2697839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4473078">
            <a:off x="13017844" y="-6363801"/>
            <a:ext cx="7549152" cy="107845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807861"/>
            <a:ext cx="1721135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TDTD서울로"/>
                <a:ea typeface="TDTD서울로"/>
                <a:cs typeface="TDTD서울로"/>
                <a:sym typeface="TDTD서울로"/>
              </a:rPr>
              <a:t>서비스 절차 이해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763472" y="5838405"/>
            <a:ext cx="313782" cy="304088"/>
            <a:chOff x="0" y="0"/>
            <a:chExt cx="432245" cy="4188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2245" cy="418892"/>
            </a:xfrm>
            <a:custGeom>
              <a:avLst/>
              <a:gdLst/>
              <a:ahLst/>
              <a:cxnLst/>
              <a:rect l="l" t="t" r="r" b="b"/>
              <a:pathLst>
                <a:path w="432245" h="418892">
                  <a:moveTo>
                    <a:pt x="0" y="0"/>
                  </a:moveTo>
                  <a:lnTo>
                    <a:pt x="432245" y="0"/>
                  </a:lnTo>
                  <a:lnTo>
                    <a:pt x="432245" y="418892"/>
                  </a:lnTo>
                  <a:lnTo>
                    <a:pt x="0" y="418892"/>
                  </a:lnTo>
                  <a:close/>
                </a:path>
              </a:pathLst>
            </a:custGeom>
            <a:solidFill>
              <a:srgbClr val="51F9F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432245" cy="361742"/>
            </a:xfrm>
            <a:prstGeom prst="rect">
              <a:avLst/>
            </a:prstGeom>
          </p:spPr>
          <p:txBody>
            <a:bodyPr lIns="60013" tIns="60013" rIns="60013" bIns="60013" rtlCol="0" anchor="ctr"/>
            <a:lstStyle/>
            <a:p>
              <a:pPr marL="0" lvl="0" indent="0" algn="ctr">
                <a:lnSpc>
                  <a:spcPts val="267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7092567">
            <a:off x="-865533" y="7400964"/>
            <a:ext cx="4765558" cy="680794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64302" y="1240119"/>
            <a:ext cx="2889452" cy="742878"/>
            <a:chOff x="0" y="0"/>
            <a:chExt cx="3852602" cy="990504"/>
          </a:xfrm>
        </p:grpSpPr>
        <p:sp>
          <p:nvSpPr>
            <p:cNvPr id="10" name="TextBox 10"/>
            <p:cNvSpPr txBox="1"/>
            <p:nvPr/>
          </p:nvSpPr>
          <p:spPr>
            <a:xfrm>
              <a:off x="1270592" y="310467"/>
              <a:ext cx="2582010" cy="39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2100" spc="630">
                  <a:solidFill>
                    <a:srgbClr val="FFFFFF"/>
                  </a:solidFill>
                  <a:latin typeface="TDTD서울로"/>
                  <a:ea typeface="TDTD서울로"/>
                  <a:cs typeface="TDTD서울로"/>
                  <a:sym typeface="TDTD서울로"/>
                </a:rPr>
                <a:t>grow kIt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972495" cy="990504"/>
            </a:xfrm>
            <a:custGeom>
              <a:avLst/>
              <a:gdLst/>
              <a:ahLst/>
              <a:cxnLst/>
              <a:rect l="l" t="t" r="r" b="b"/>
              <a:pathLst>
                <a:path w="972495" h="990504">
                  <a:moveTo>
                    <a:pt x="0" y="0"/>
                  </a:moveTo>
                  <a:lnTo>
                    <a:pt x="972495" y="0"/>
                  </a:lnTo>
                  <a:lnTo>
                    <a:pt x="972495" y="990504"/>
                  </a:lnTo>
                  <a:lnTo>
                    <a:pt x="0" y="990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415.19" end="79819.49400000001"/>
                  <p14:fade in="1000" out="1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pTgt spid="12"/>
                </p:tgtEl>
              </p:cBhvr>
            </p:cmd>
            <p:audio>
              <p:cMediaNode vol="100000" showWhenStopped="0">
                <p:cTn id="3"/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0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2971800"/>
            <a:ext cx="16230600" cy="16230600"/>
          </a:xfrm>
          <a:custGeom>
            <a:avLst/>
            <a:gdLst/>
            <a:ahLst/>
            <a:cxnLst/>
            <a:rect l="l" t="t" r="r" b="b"/>
            <a:pathLst>
              <a:path w="16230600" h="16230600">
                <a:moveTo>
                  <a:pt x="0" y="0"/>
                </a:moveTo>
                <a:lnTo>
                  <a:pt x="16230600" y="0"/>
                </a:lnTo>
                <a:lnTo>
                  <a:pt x="1623060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167195">
            <a:off x="14164722" y="6037767"/>
            <a:ext cx="5608988" cy="8498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790811">
            <a:off x="-2655625" y="-4687538"/>
            <a:ext cx="6187550" cy="93750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87037" y="5076825"/>
            <a:ext cx="7219680" cy="104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44"/>
              </a:lnSpc>
            </a:pPr>
            <a:r>
              <a:rPr lang="en-US" sz="6418">
                <a:solidFill>
                  <a:srgbClr val="FFFFFF"/>
                </a:solidFill>
                <a:latin typeface="TDTD서울로"/>
                <a:ea typeface="TDTD서울로"/>
                <a:cs typeface="TDTD서울로"/>
                <a:sym typeface="TDTD서울로"/>
              </a:rPr>
              <a:t>학습목표</a:t>
            </a:r>
          </a:p>
        </p:txBody>
      </p:sp>
      <p:sp>
        <p:nvSpPr>
          <p:cNvPr id="6" name="AutoShape 6"/>
          <p:cNvSpPr/>
          <p:nvPr/>
        </p:nvSpPr>
        <p:spPr>
          <a:xfrm>
            <a:off x="3592654" y="6136039"/>
            <a:ext cx="6314062" cy="0"/>
          </a:xfrm>
          <a:prstGeom prst="line">
            <a:avLst/>
          </a:prstGeom>
          <a:ln w="28575" cap="flat">
            <a:solidFill>
              <a:srgbClr val="D73C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38150" y="6538595"/>
            <a:ext cx="9468567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1F9FE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고객 응대 절차의 흐름을 정확히 이해하고 설명</a:t>
            </a:r>
          </a:p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1F9FE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음료 제조 및 품질 확인 절차를 표준에 따라 수행</a:t>
            </a:r>
          </a:p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1F9FE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각 절차에서 사용하는 기본 응대 문장 자연스럽게 말하기</a:t>
            </a:r>
          </a:p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51F9FE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51F9FE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306700" flipH="1">
            <a:off x="-6617632" y="-5257092"/>
            <a:ext cx="18928099" cy="16766394"/>
          </a:xfrm>
          <a:custGeom>
            <a:avLst/>
            <a:gdLst/>
            <a:ahLst/>
            <a:cxnLst/>
            <a:rect l="l" t="t" r="r" b="b"/>
            <a:pathLst>
              <a:path w="18928099" h="16766394">
                <a:moveTo>
                  <a:pt x="18928098" y="0"/>
                </a:moveTo>
                <a:lnTo>
                  <a:pt x="0" y="0"/>
                </a:lnTo>
                <a:lnTo>
                  <a:pt x="0" y="16766394"/>
                </a:lnTo>
                <a:lnTo>
                  <a:pt x="18928098" y="16766394"/>
                </a:lnTo>
                <a:lnTo>
                  <a:pt x="18928098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080377">
            <a:off x="14256094" y="-5392251"/>
            <a:ext cx="7549152" cy="10784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92567">
            <a:off x="-865533" y="7400964"/>
            <a:ext cx="4765558" cy="680794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2171983" y="2262713"/>
            <a:ext cx="4292629" cy="6442971"/>
          </a:xfrm>
          <a:custGeom>
            <a:avLst/>
            <a:gdLst/>
            <a:ahLst/>
            <a:cxnLst/>
            <a:rect l="l" t="t" r="r" b="b"/>
            <a:pathLst>
              <a:path w="4292629" h="6442971">
                <a:moveTo>
                  <a:pt x="0" y="0"/>
                </a:moveTo>
                <a:lnTo>
                  <a:pt x="4292629" y="0"/>
                </a:lnTo>
                <a:lnTo>
                  <a:pt x="4292629" y="6442971"/>
                </a:lnTo>
                <a:lnTo>
                  <a:pt x="0" y="6442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65404" y="1604218"/>
            <a:ext cx="8765485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l">
              <a:lnSpc>
                <a:spcPts val="5059"/>
              </a:lnSpc>
              <a:buFont typeface="Arial"/>
              <a:buChar char="•"/>
            </a:pPr>
            <a:r>
              <a:rPr lang="en-US" sz="4599">
                <a:solidFill>
                  <a:srgbClr val="D73CBE"/>
                </a:solidFill>
                <a:latin typeface="TDTD서울로"/>
                <a:ea typeface="TDTD서울로"/>
                <a:cs typeface="TDTD서울로"/>
                <a:sym typeface="TDTD서울로"/>
              </a:rPr>
              <a:t>STEP 01. 인사 &amp; 주문받기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5404" y="3237108"/>
            <a:ext cx="11856530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anum Gothic Coding Bold"/>
                <a:ea typeface="Nanum Gothic Coding Bold"/>
                <a:cs typeface="Nanum Gothic Coding Bold"/>
                <a:sym typeface="Nanum Gothic Coding Bold"/>
              </a:rPr>
              <a:t>✅ 환영 인사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Nanum Gothic Coding Bold"/>
              <a:ea typeface="Nanum Gothic Coding Bold"/>
              <a:cs typeface="Nanum Gothic Coding Bold"/>
              <a:sym typeface="Nanum Gothic Coding Bold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anum Gothic Coding Bold"/>
                <a:ea typeface="Nanum Gothic Coding Bold"/>
                <a:cs typeface="Nanum Gothic Coding Bold"/>
                <a:sym typeface="Nanum Gothic Coding Bold"/>
              </a:rPr>
              <a:t>“안녕하세요, 스타벅스입니다.”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Nanum Gothic Coding Bold"/>
              <a:ea typeface="Nanum Gothic Coding Bold"/>
              <a:cs typeface="Nanum Gothic Coding Bold"/>
              <a:sym typeface="Nanum Gothic Coding Bold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anum Gothic Coding Bold"/>
                <a:ea typeface="Nanum Gothic Coding Bold"/>
                <a:cs typeface="Nanum Gothic Coding Bold"/>
                <a:sym typeface="Nanum Gothic Coding Bold"/>
              </a:rPr>
              <a:t>✅ 주문 정확히 듣기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Nanum Gothic Coding Bold"/>
              <a:ea typeface="Nanum Gothic Coding Bold"/>
              <a:cs typeface="Nanum Gothic Coding Bold"/>
              <a:sym typeface="Nanum Gothic Coding Bold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anum Gothic Coding Bold"/>
                <a:ea typeface="Nanum Gothic Coding Bold"/>
                <a:cs typeface="Nanum Gothic Coding Bold"/>
                <a:sym typeface="Nanum Gothic Coding Bold"/>
              </a:rPr>
              <a:t>- 고객의 음료명, 사이즈, 온도 확인  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Nanum Gothic Coding Bold"/>
                <a:ea typeface="Nanum Gothic Coding Bold"/>
                <a:cs typeface="Nanum Gothic Coding Bold"/>
                <a:sym typeface="Nanum Gothic Coding Bold"/>
              </a:rPr>
              <a:t>- 재확인하기: “따뜻한 톨사이즈 아메리카노 맞으신가요?”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Nanum Gothic Coding Bold"/>
              <a:ea typeface="Nanum Gothic Coding Bold"/>
              <a:cs typeface="Nanum Gothic Coding Bold"/>
              <a:sym typeface="Nanum Gothic Coding Bold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306700" flipH="1">
            <a:off x="-6617632" y="-5257092"/>
            <a:ext cx="18928099" cy="16766394"/>
          </a:xfrm>
          <a:custGeom>
            <a:avLst/>
            <a:gdLst/>
            <a:ahLst/>
            <a:cxnLst/>
            <a:rect l="l" t="t" r="r" b="b"/>
            <a:pathLst>
              <a:path w="18928099" h="16766394">
                <a:moveTo>
                  <a:pt x="18928098" y="0"/>
                </a:moveTo>
                <a:lnTo>
                  <a:pt x="0" y="0"/>
                </a:lnTo>
                <a:lnTo>
                  <a:pt x="0" y="16766394"/>
                </a:lnTo>
                <a:lnTo>
                  <a:pt x="18928098" y="16766394"/>
                </a:lnTo>
                <a:lnTo>
                  <a:pt x="18928098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080377">
            <a:off x="14256094" y="-5392251"/>
            <a:ext cx="7549152" cy="10784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92567">
            <a:off x="-865533" y="7400964"/>
            <a:ext cx="4765558" cy="680794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876373" y="2660073"/>
            <a:ext cx="7454941" cy="4966854"/>
          </a:xfrm>
          <a:custGeom>
            <a:avLst/>
            <a:gdLst/>
            <a:ahLst/>
            <a:cxnLst/>
            <a:rect l="l" t="t" r="r" b="b"/>
            <a:pathLst>
              <a:path w="7454941" h="4966854">
                <a:moveTo>
                  <a:pt x="0" y="0"/>
                </a:moveTo>
                <a:lnTo>
                  <a:pt x="7454941" y="0"/>
                </a:lnTo>
                <a:lnTo>
                  <a:pt x="7454941" y="4966854"/>
                </a:lnTo>
                <a:lnTo>
                  <a:pt x="0" y="4966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65404" y="1604218"/>
            <a:ext cx="9988113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l">
              <a:lnSpc>
                <a:spcPts val="5059"/>
              </a:lnSpc>
              <a:buFont typeface="Arial"/>
              <a:buChar char="•"/>
            </a:pPr>
            <a:r>
              <a:rPr lang="en-US" sz="4599">
                <a:solidFill>
                  <a:srgbClr val="D73CBE"/>
                </a:solidFill>
                <a:latin typeface="TDTD서울로"/>
                <a:ea typeface="TDTD서울로"/>
                <a:cs typeface="TDTD서울로"/>
                <a:sym typeface="TDTD서울로"/>
              </a:rPr>
              <a:t>STEP 02. 제조 요청 &amp; 결제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876806"/>
            <a:ext cx="8847673" cy="586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✅ 제조 요청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바리스타에게 음료 요청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컵에 음료명·옵션을 정확히 표기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✅ 결제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결제 수단 확인 → 포인트 적립 여부 안내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“총 4,500원입니다.”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306700" flipH="1">
            <a:off x="-6617632" y="-5257092"/>
            <a:ext cx="18928099" cy="16766394"/>
          </a:xfrm>
          <a:custGeom>
            <a:avLst/>
            <a:gdLst/>
            <a:ahLst/>
            <a:cxnLst/>
            <a:rect l="l" t="t" r="r" b="b"/>
            <a:pathLst>
              <a:path w="18928099" h="16766394">
                <a:moveTo>
                  <a:pt x="18928098" y="0"/>
                </a:moveTo>
                <a:lnTo>
                  <a:pt x="0" y="0"/>
                </a:lnTo>
                <a:lnTo>
                  <a:pt x="0" y="16766394"/>
                </a:lnTo>
                <a:lnTo>
                  <a:pt x="18928098" y="16766394"/>
                </a:lnTo>
                <a:lnTo>
                  <a:pt x="18928098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080377">
            <a:off x="14256094" y="-5392251"/>
            <a:ext cx="7549152" cy="10784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92567">
            <a:off x="-865533" y="7400964"/>
            <a:ext cx="4765558" cy="680794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497444" y="3022166"/>
            <a:ext cx="8188282" cy="5465678"/>
          </a:xfrm>
          <a:custGeom>
            <a:avLst/>
            <a:gdLst/>
            <a:ahLst/>
            <a:cxnLst/>
            <a:rect l="l" t="t" r="r" b="b"/>
            <a:pathLst>
              <a:path w="8188282" h="5465678">
                <a:moveTo>
                  <a:pt x="0" y="0"/>
                </a:moveTo>
                <a:lnTo>
                  <a:pt x="8188282" y="0"/>
                </a:lnTo>
                <a:lnTo>
                  <a:pt x="8188282" y="5465678"/>
                </a:lnTo>
                <a:lnTo>
                  <a:pt x="0" y="5465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049905"/>
            <a:ext cx="8468744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✅ 제조 순서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컵 → 얼음/샷 → 우유/시럽 → 휘핑 등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품질 매뉴얼에 맞게 정확한 비율 유지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📌 예: 아이스 카페 라떼 = 컵 → 얼음 → 우유 → 에스프레소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5404" y="1604218"/>
            <a:ext cx="8578596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l">
              <a:lnSpc>
                <a:spcPts val="5059"/>
              </a:lnSpc>
              <a:buFont typeface="Arial"/>
              <a:buChar char="•"/>
            </a:pPr>
            <a:r>
              <a:rPr lang="en-US" sz="4599">
                <a:solidFill>
                  <a:srgbClr val="D73CBE"/>
                </a:solidFill>
                <a:latin typeface="TDTD서울로"/>
                <a:ea typeface="TDTD서울로"/>
                <a:cs typeface="TDTD서울로"/>
                <a:sym typeface="TDTD서울로"/>
              </a:rPr>
              <a:t>STEP 03. 음료 제조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306700" flipH="1">
            <a:off x="-6617632" y="-5257092"/>
            <a:ext cx="18928099" cy="16766394"/>
          </a:xfrm>
          <a:custGeom>
            <a:avLst/>
            <a:gdLst/>
            <a:ahLst/>
            <a:cxnLst/>
            <a:rect l="l" t="t" r="r" b="b"/>
            <a:pathLst>
              <a:path w="18928099" h="16766394">
                <a:moveTo>
                  <a:pt x="18928098" y="0"/>
                </a:moveTo>
                <a:lnTo>
                  <a:pt x="0" y="0"/>
                </a:lnTo>
                <a:lnTo>
                  <a:pt x="0" y="16766394"/>
                </a:lnTo>
                <a:lnTo>
                  <a:pt x="18928098" y="16766394"/>
                </a:lnTo>
                <a:lnTo>
                  <a:pt x="18928098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080377">
            <a:off x="14256094" y="-5392251"/>
            <a:ext cx="7549152" cy="10784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92567">
            <a:off x="-865533" y="7400964"/>
            <a:ext cx="4765558" cy="680794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918334" y="2698041"/>
            <a:ext cx="7340966" cy="4890919"/>
          </a:xfrm>
          <a:custGeom>
            <a:avLst/>
            <a:gdLst/>
            <a:ahLst/>
            <a:cxnLst/>
            <a:rect l="l" t="t" r="r" b="b"/>
            <a:pathLst>
              <a:path w="7340966" h="4890919">
                <a:moveTo>
                  <a:pt x="0" y="0"/>
                </a:moveTo>
                <a:lnTo>
                  <a:pt x="7340966" y="0"/>
                </a:lnTo>
                <a:lnTo>
                  <a:pt x="7340966" y="4890918"/>
                </a:lnTo>
                <a:lnTo>
                  <a:pt x="0" y="4890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041119"/>
            <a:ext cx="7899992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✅ 음료 점검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샷, 우유 거품, 아이스 레벨 등 확인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컵에 이물질 없는지 체크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리드(뚜껑) 단단히 닫기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5404" y="1604218"/>
            <a:ext cx="8578596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l">
              <a:lnSpc>
                <a:spcPts val="5059"/>
              </a:lnSpc>
              <a:buFont typeface="Arial"/>
              <a:buChar char="•"/>
            </a:pPr>
            <a:r>
              <a:rPr lang="en-US" sz="4599">
                <a:solidFill>
                  <a:srgbClr val="D73CBE"/>
                </a:solidFill>
                <a:latin typeface="TDTD서울로"/>
                <a:ea typeface="TDTD서울로"/>
                <a:cs typeface="TDTD서울로"/>
                <a:sym typeface="TDTD서울로"/>
              </a:rPr>
              <a:t>STEP 04. 품질 확인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306700" flipH="1">
            <a:off x="-6617632" y="-5257092"/>
            <a:ext cx="18928099" cy="16766394"/>
          </a:xfrm>
          <a:custGeom>
            <a:avLst/>
            <a:gdLst/>
            <a:ahLst/>
            <a:cxnLst/>
            <a:rect l="l" t="t" r="r" b="b"/>
            <a:pathLst>
              <a:path w="18928099" h="16766394">
                <a:moveTo>
                  <a:pt x="18928098" y="0"/>
                </a:moveTo>
                <a:lnTo>
                  <a:pt x="0" y="0"/>
                </a:lnTo>
                <a:lnTo>
                  <a:pt x="0" y="16766394"/>
                </a:lnTo>
                <a:lnTo>
                  <a:pt x="18928098" y="16766394"/>
                </a:lnTo>
                <a:lnTo>
                  <a:pt x="18928098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080377">
            <a:off x="14256094" y="-5392251"/>
            <a:ext cx="7549152" cy="10784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92567">
            <a:off x="-865533" y="7400964"/>
            <a:ext cx="4765558" cy="680794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712752" y="2879160"/>
            <a:ext cx="7300676" cy="4864076"/>
          </a:xfrm>
          <a:custGeom>
            <a:avLst/>
            <a:gdLst/>
            <a:ahLst/>
            <a:cxnLst/>
            <a:rect l="l" t="t" r="r" b="b"/>
            <a:pathLst>
              <a:path w="7300676" h="4864076">
                <a:moveTo>
                  <a:pt x="0" y="0"/>
                </a:moveTo>
                <a:lnTo>
                  <a:pt x="7300677" y="0"/>
                </a:lnTo>
                <a:lnTo>
                  <a:pt x="7300677" y="4864075"/>
                </a:lnTo>
                <a:lnTo>
                  <a:pt x="0" y="4864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65404" y="1604218"/>
            <a:ext cx="9147349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l">
              <a:lnSpc>
                <a:spcPts val="5059"/>
              </a:lnSpc>
              <a:buFont typeface="Arial"/>
              <a:buChar char="•"/>
            </a:pPr>
            <a:r>
              <a:rPr lang="en-US" sz="4599">
                <a:solidFill>
                  <a:srgbClr val="D73CBE"/>
                </a:solidFill>
                <a:latin typeface="TDTD서울로"/>
                <a:ea typeface="TDTD서울로"/>
                <a:cs typeface="TDTD서울로"/>
                <a:sym typeface="TDTD서울로"/>
              </a:rPr>
              <a:t>STEP 05. 전달 &amp; 작별 인사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802960"/>
            <a:ext cx="9086953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✅ 전달할 때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음료명 불러드리기: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“아이스 카페라떼 톨 사이즈 나왔습니다!”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✅ 작별 인사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“감사합니다. 좋은 하루 되세요!”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306700" flipH="1">
            <a:off x="-6617632" y="-5257092"/>
            <a:ext cx="18928099" cy="16766394"/>
          </a:xfrm>
          <a:custGeom>
            <a:avLst/>
            <a:gdLst/>
            <a:ahLst/>
            <a:cxnLst/>
            <a:rect l="l" t="t" r="r" b="b"/>
            <a:pathLst>
              <a:path w="18928099" h="16766394">
                <a:moveTo>
                  <a:pt x="18928098" y="0"/>
                </a:moveTo>
                <a:lnTo>
                  <a:pt x="0" y="0"/>
                </a:lnTo>
                <a:lnTo>
                  <a:pt x="0" y="16766394"/>
                </a:lnTo>
                <a:lnTo>
                  <a:pt x="18928098" y="16766394"/>
                </a:lnTo>
                <a:lnTo>
                  <a:pt x="18928098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080377">
            <a:off x="14256094" y="-5392251"/>
            <a:ext cx="7549152" cy="10784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92567">
            <a:off x="-865533" y="7400964"/>
            <a:ext cx="4765558" cy="680794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644599" y="2781300"/>
            <a:ext cx="7283914" cy="4852908"/>
          </a:xfrm>
          <a:custGeom>
            <a:avLst/>
            <a:gdLst/>
            <a:ahLst/>
            <a:cxnLst/>
            <a:rect l="l" t="t" r="r" b="b"/>
            <a:pathLst>
              <a:path w="7283914" h="4852908">
                <a:moveTo>
                  <a:pt x="0" y="0"/>
                </a:moveTo>
                <a:lnTo>
                  <a:pt x="7283914" y="0"/>
                </a:lnTo>
                <a:lnTo>
                  <a:pt x="7283914" y="4852908"/>
                </a:lnTo>
                <a:lnTo>
                  <a:pt x="0" y="4852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22321" y="2833608"/>
            <a:ext cx="8641843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☕ Brewed Coffee 관리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추출 시간: 4분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아이스 커피 보관: 최대 12시간 (냉장)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 HOT/ICED 음료 구분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⚠️ 시간 지난 커피는 폐기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5404" y="1604218"/>
            <a:ext cx="11743827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l">
              <a:lnSpc>
                <a:spcPts val="5059"/>
              </a:lnSpc>
              <a:buFont typeface="Arial"/>
              <a:buChar char="•"/>
            </a:pPr>
            <a:r>
              <a:rPr lang="en-US" sz="4599">
                <a:solidFill>
                  <a:srgbClr val="D73CBE"/>
                </a:solidFill>
                <a:latin typeface="TDTD서울로"/>
                <a:ea typeface="TDTD서울로"/>
                <a:cs typeface="TDTD서울로"/>
                <a:sym typeface="TDTD서울로"/>
              </a:rPr>
              <a:t> STEP 06. 추가 절차: 브루잉 &amp; 보관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7306700" flipH="1">
            <a:off x="-6617632" y="-5257092"/>
            <a:ext cx="18928099" cy="16766394"/>
          </a:xfrm>
          <a:custGeom>
            <a:avLst/>
            <a:gdLst/>
            <a:ahLst/>
            <a:cxnLst/>
            <a:rect l="l" t="t" r="r" b="b"/>
            <a:pathLst>
              <a:path w="18928099" h="16766394">
                <a:moveTo>
                  <a:pt x="18928098" y="0"/>
                </a:moveTo>
                <a:lnTo>
                  <a:pt x="0" y="0"/>
                </a:lnTo>
                <a:lnTo>
                  <a:pt x="0" y="16766394"/>
                </a:lnTo>
                <a:lnTo>
                  <a:pt x="18928098" y="16766394"/>
                </a:lnTo>
                <a:lnTo>
                  <a:pt x="18928098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080377">
            <a:off x="14256094" y="-5392251"/>
            <a:ext cx="7549152" cy="10784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92567">
            <a:off x="-865533" y="7400964"/>
            <a:ext cx="4765558" cy="680794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391284" y="3126105"/>
            <a:ext cx="7107129" cy="4735124"/>
          </a:xfrm>
          <a:custGeom>
            <a:avLst/>
            <a:gdLst/>
            <a:ahLst/>
            <a:cxnLst/>
            <a:rect l="l" t="t" r="r" b="b"/>
            <a:pathLst>
              <a:path w="7107129" h="4735124">
                <a:moveTo>
                  <a:pt x="0" y="0"/>
                </a:moveTo>
                <a:lnTo>
                  <a:pt x="7107128" y="0"/>
                </a:lnTo>
                <a:lnTo>
                  <a:pt x="7107128" y="4735124"/>
                </a:lnTo>
                <a:lnTo>
                  <a:pt x="0" y="4735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517246" y="3842605"/>
            <a:ext cx="6960314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1. 인사와 정확한 주문 확인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2. 제조 기준 &amp; 품질 확인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3. 전달 시 이름 불러드리기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4. 친절한 작별 인사로 마무리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5404" y="1604218"/>
            <a:ext cx="11743827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9" lvl="1" indent="-496570" algn="l">
              <a:lnSpc>
                <a:spcPts val="5059"/>
              </a:lnSpc>
              <a:buFont typeface="Arial"/>
              <a:buChar char="•"/>
            </a:pPr>
            <a:r>
              <a:rPr lang="en-US" sz="4599">
                <a:solidFill>
                  <a:srgbClr val="D73CBE"/>
                </a:solidFill>
                <a:latin typeface="TDTD서울로"/>
                <a:ea typeface="TDTD서울로"/>
                <a:cs typeface="TDTD서울로"/>
                <a:sym typeface="TDTD서울로"/>
              </a:rPr>
              <a:t> STEP 06. 정리: 서비스 절차 핵심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Office PowerPoint</Application>
  <PresentationFormat>사용자 지정</PresentationFormat>
  <Paragraphs>64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TDTD서울로</vt:lpstr>
      <vt:lpstr>Arial</vt:lpstr>
      <vt:lpstr>Nanum Gothic Coding Bold</vt:lpstr>
      <vt:lpstr>Nanum Gothic Coding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외식업 기본 매너와 서비스 자세</dc:title>
  <cp:lastModifiedBy>다혜 유</cp:lastModifiedBy>
  <cp:revision>2</cp:revision>
  <dcterms:created xsi:type="dcterms:W3CDTF">2006-08-16T00:00:00Z</dcterms:created>
  <dcterms:modified xsi:type="dcterms:W3CDTF">2025-06-15T06:08:28Z</dcterms:modified>
  <dc:identifier>DAGqAoNd_0Y</dc:identifier>
</cp:coreProperties>
</file>